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embeddedFontLst>
    <p:embeddedFont>
      <p:font typeface="Berlin Sans FB" panose="020E0602020502020306" pitchFamily="3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OmBtk5DbvnkierGKxpb4ZbKw0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EA8"/>
    <a:srgbClr val="0FAB7D"/>
    <a:srgbClr val="047954"/>
    <a:srgbClr val="D7B1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7328C3-55BA-9397-1801-95302AD6A733}" v="19" dt="2025-05-10T23:00:11.789"/>
    <p1510:client id="{5C89A748-466D-11FB-AB77-FB27E07540CA}" v="1" dt="2025-05-10T21:31:28.056"/>
    <p1510:client id="{6745AE3E-972E-CD1B-CC17-4FDA8FB33E44}" v="5" dt="2025-05-10T22:31:15.641"/>
    <p1510:client id="{DA4C8FDB-BDCA-203E-0E2B-694DFC4106AA}" v="368" dt="2025-05-11T19:46:12.220"/>
    <p1510:client id="{E12B682C-71D9-8FE6-B324-4B01BF0EFD22}" v="460" dt="2025-05-11T00:26:11.159"/>
    <p1510:client id="{E286939B-3F7C-3822-5F8A-C9BE79ABFA2D}" v="2" dt="2025-05-11T00:28:13.682"/>
    <p1510:client id="{FBB31567-CE59-5DA3-D2A3-4D8884BBCD17}" v="684" dt="2025-05-11T20:41:51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pic>
        <p:nvPicPr>
          <p:cNvPr id="13" name="Google Shape;13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10/14/24</a:t>
            </a:r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26" name="Google Shape;226;p1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25" y="6356350"/>
            <a:ext cx="903191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0">
            <a:extLst>
              <a:ext uri="{FF2B5EF4-FFF2-40B4-BE49-F238E27FC236}">
                <a16:creationId xmlns:a16="http://schemas.microsoft.com/office/drawing/2014/main" id="{1A8879F1-C752-8BAB-672E-538713E9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951840"/>
            <a:ext cx="3508442" cy="5262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D2E51-205E-AA98-4307-050106942735}"/>
              </a:ext>
            </a:extLst>
          </p:cNvPr>
          <p:cNvSpPr txBox="1"/>
          <p:nvPr/>
        </p:nvSpPr>
        <p:spPr>
          <a:xfrm>
            <a:off x="346765" y="1388349"/>
            <a:ext cx="70671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>
                <a:solidFill>
                  <a:srgbClr val="0FAB7D"/>
                </a:solidFill>
              </a:rPr>
              <a:t>Sales Forecasting Project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2F727-FACE-4C74-A95D-F6E871AEF929}"/>
              </a:ext>
            </a:extLst>
          </p:cNvPr>
          <p:cNvSpPr txBox="1"/>
          <p:nvPr/>
        </p:nvSpPr>
        <p:spPr>
          <a:xfrm>
            <a:off x="2059022" y="2238081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336EA8"/>
                </a:solidFill>
              </a:rPr>
              <a:t>Presented by</a:t>
            </a:r>
            <a:endParaRPr lang="ar-EG" sz="2800">
              <a:solidFill>
                <a:srgbClr val="336EA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CB0B1-25A6-E5A0-E4E9-C52C30731AA8}"/>
              </a:ext>
            </a:extLst>
          </p:cNvPr>
          <p:cNvSpPr txBox="1"/>
          <p:nvPr/>
        </p:nvSpPr>
        <p:spPr>
          <a:xfrm>
            <a:off x="226167" y="2948319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47954"/>
                </a:solidFill>
              </a:rPr>
              <a:t>Mohamed Sayed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21173-BFCD-74AE-F83F-6547540A5614}"/>
              </a:ext>
            </a:extLst>
          </p:cNvPr>
          <p:cNvSpPr txBox="1"/>
          <p:nvPr/>
        </p:nvSpPr>
        <p:spPr>
          <a:xfrm>
            <a:off x="2708343" y="2948319"/>
            <a:ext cx="60943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FAB7D"/>
                </a:solidFill>
              </a:rPr>
              <a:t>Mohamed Dyaa </a:t>
            </a:r>
          </a:p>
          <a:p>
            <a:endParaRPr lang="en-US" sz="1400">
              <a:solidFill>
                <a:srgbClr val="336EA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C7067-00AC-1740-FF82-E81A8D18008F}"/>
              </a:ext>
            </a:extLst>
          </p:cNvPr>
          <p:cNvSpPr txBox="1"/>
          <p:nvPr/>
        </p:nvSpPr>
        <p:spPr>
          <a:xfrm>
            <a:off x="5106211" y="2937558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336EA8"/>
                </a:solidFill>
              </a:rPr>
              <a:t>Abdallah Ashraf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1AB54-03E0-47AE-597B-64AE2F654924}"/>
              </a:ext>
            </a:extLst>
          </p:cNvPr>
          <p:cNvSpPr txBox="1"/>
          <p:nvPr/>
        </p:nvSpPr>
        <p:spPr>
          <a:xfrm>
            <a:off x="226167" y="3490275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D7B119"/>
                </a:solidFill>
              </a:rPr>
              <a:t>Ismail Mahmoud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49434-1EC2-975F-EB51-D9904E011848}"/>
              </a:ext>
            </a:extLst>
          </p:cNvPr>
          <p:cNvSpPr txBox="1"/>
          <p:nvPr/>
        </p:nvSpPr>
        <p:spPr>
          <a:xfrm>
            <a:off x="2516222" y="3491871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336EA8"/>
                </a:solidFill>
              </a:rPr>
              <a:t>Abdelrahman Fawad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9CC09-81BB-BCAD-32EF-3C7A46816CB8}"/>
              </a:ext>
            </a:extLst>
          </p:cNvPr>
          <p:cNvSpPr txBox="1"/>
          <p:nvPr/>
        </p:nvSpPr>
        <p:spPr>
          <a:xfrm>
            <a:off x="5342917" y="3488048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rgbClr val="0FAB7D"/>
                </a:solidFill>
              </a:rPr>
              <a:t>Abdelrahman Adel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F439D-B205-D399-8528-B2015D204F6F}"/>
              </a:ext>
            </a:extLst>
          </p:cNvPr>
          <p:cNvSpPr txBox="1"/>
          <p:nvPr/>
        </p:nvSpPr>
        <p:spPr>
          <a:xfrm>
            <a:off x="226167" y="424808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tx1"/>
                </a:solidFill>
              </a:rPr>
              <a:t>Date: Friday, May 16, 2025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B9167-01F8-218C-BA20-83FA88B94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8CB19-5D01-6F52-2C17-249402305F72}"/>
              </a:ext>
            </a:extLst>
          </p:cNvPr>
          <p:cNvSpPr txBox="1"/>
          <p:nvPr/>
        </p:nvSpPr>
        <p:spPr>
          <a:xfrm>
            <a:off x="593558" y="2679031"/>
            <a:ext cx="114560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i="1" dirty="0">
                <a:solidFill>
                  <a:srgbClr val="336EA8"/>
                </a:solidFill>
              </a:rPr>
              <a:t>Thank you for your time!</a:t>
            </a:r>
            <a:r>
              <a:rPr lang="en-US" dirty="0">
                <a:solidFill>
                  <a:srgbClr val="336EA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421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world&#10;&#10;AI-generated content may be incorrect.">
            <a:extLst>
              <a:ext uri="{FF2B5EF4-FFF2-40B4-BE49-F238E27FC236}">
                <a16:creationId xmlns:a16="http://schemas.microsoft.com/office/drawing/2014/main" id="{599FAB86-872E-C924-6A59-9C365D5A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1" t="8658" r="15202" b="14192"/>
          <a:stretch/>
        </p:blipFill>
        <p:spPr>
          <a:xfrm>
            <a:off x="5999678" y="906958"/>
            <a:ext cx="5528593" cy="2155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73589-7DA9-6BD7-D343-D6D429B6B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76471-0AA5-B4B2-DBBC-F449E53A2D65}"/>
              </a:ext>
            </a:extLst>
          </p:cNvPr>
          <p:cNvSpPr txBox="1"/>
          <p:nvPr/>
        </p:nvSpPr>
        <p:spPr>
          <a:xfrm>
            <a:off x="210749" y="1131136"/>
            <a:ext cx="609337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>
                <a:solidFill>
                  <a:srgbClr val="0FAB7D"/>
                </a:solidFill>
              </a:rPr>
              <a:t>Project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AABBD-736E-1F03-8EDF-D98E5973AB73}"/>
              </a:ext>
            </a:extLst>
          </p:cNvPr>
          <p:cNvSpPr txBox="1"/>
          <p:nvPr/>
        </p:nvSpPr>
        <p:spPr>
          <a:xfrm>
            <a:off x="304800" y="201748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47954"/>
                </a:solidFill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1889E-45A7-6271-0AEB-0E81E6BBBD67}"/>
              </a:ext>
            </a:extLst>
          </p:cNvPr>
          <p:cNvSpPr txBox="1"/>
          <p:nvPr/>
        </p:nvSpPr>
        <p:spPr>
          <a:xfrm>
            <a:off x="206829" y="254072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336EA8"/>
                </a:solidFill>
              </a:rPr>
              <a:t>Businesses struggle with forecasting sales, leading to stock issues and revenue loss.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E721B-7EE2-B75D-5C0D-2C8856E848E5}"/>
              </a:ext>
            </a:extLst>
          </p:cNvPr>
          <p:cNvSpPr txBox="1"/>
          <p:nvPr/>
        </p:nvSpPr>
        <p:spPr>
          <a:xfrm>
            <a:off x="3701143" y="201385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47954"/>
                </a:solidFill>
              </a:rPr>
              <a:t>Solution</a:t>
            </a:r>
          </a:p>
        </p:txBody>
      </p:sp>
      <p:pic>
        <p:nvPicPr>
          <p:cNvPr id="12" name="Picture 11" descr="A graph showing the number of cities&#10;&#10;AI-generated content may be incorrect.">
            <a:extLst>
              <a:ext uri="{FF2B5EF4-FFF2-40B4-BE49-F238E27FC236}">
                <a16:creationId xmlns:a16="http://schemas.microsoft.com/office/drawing/2014/main" id="{A47D78CE-798B-FB28-1409-3A9CD387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30" y="2913960"/>
            <a:ext cx="7830910" cy="3943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585DBA-83B6-2C57-493F-52E52607DBF6}"/>
              </a:ext>
            </a:extLst>
          </p:cNvPr>
          <p:cNvSpPr txBox="1"/>
          <p:nvPr/>
        </p:nvSpPr>
        <p:spPr>
          <a:xfrm>
            <a:off x="210127" y="389312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47954"/>
                </a:solidFill>
              </a:rPr>
              <a:t>Unique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5093F-D249-DD36-2EE1-7AE41AF6713D}"/>
              </a:ext>
            </a:extLst>
          </p:cNvPr>
          <p:cNvSpPr txBox="1"/>
          <p:nvPr/>
        </p:nvSpPr>
        <p:spPr>
          <a:xfrm>
            <a:off x="210127" y="460894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336EA8"/>
                </a:solidFill>
              </a:rPr>
              <a:t>Supports smarter inventory planning, targeted marketing, and increased profit.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4E6D5-6EF6-BFEA-F0EC-934DF6862E30}"/>
              </a:ext>
            </a:extLst>
          </p:cNvPr>
          <p:cNvSpPr txBox="1"/>
          <p:nvPr/>
        </p:nvSpPr>
        <p:spPr>
          <a:xfrm>
            <a:off x="3254829" y="2536371"/>
            <a:ext cx="29279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6EA8"/>
                </a:solidFill>
              </a:rPr>
              <a:t>Use historical sales data (2011–2015) to build predictive models with Python. </a:t>
            </a:r>
          </a:p>
        </p:txBody>
      </p:sp>
    </p:spTree>
    <p:extLst>
      <p:ext uri="{BB962C8B-B14F-4D97-AF65-F5344CB8AC3E}">
        <p14:creationId xmlns:p14="http://schemas.microsoft.com/office/powerpoint/2010/main" val="303654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1458F-4BA4-E379-21B3-84B64D3AD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BEB0B-C4DC-4AF7-0DDA-CE28F55E1845}"/>
              </a:ext>
            </a:extLst>
          </p:cNvPr>
          <p:cNvSpPr txBox="1"/>
          <p:nvPr/>
        </p:nvSpPr>
        <p:spPr>
          <a:xfrm>
            <a:off x="174487" y="1565965"/>
            <a:ext cx="41678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Project Wireframe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E70A2-43EA-1928-37CA-FFB4BEC4AE3A}"/>
              </a:ext>
            </a:extLst>
          </p:cNvPr>
          <p:cNvSpPr txBox="1"/>
          <p:nvPr/>
        </p:nvSpPr>
        <p:spPr>
          <a:xfrm>
            <a:off x="174487" y="2416313"/>
            <a:ext cx="36045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047954"/>
                </a:solidFill>
              </a:rPr>
              <a:t>User Journey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D5600-AB65-9DC4-7254-D23D1A179DEB}"/>
              </a:ext>
            </a:extLst>
          </p:cNvPr>
          <p:cNvSpPr txBox="1"/>
          <p:nvPr/>
        </p:nvSpPr>
        <p:spPr>
          <a:xfrm>
            <a:off x="174487" y="3222487"/>
            <a:ext cx="513963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FAB7D"/>
                </a:solidFill>
              </a:rPr>
              <a:t>1. Upload sales data (CSV)</a:t>
            </a:r>
            <a:endParaRPr lang="en-US" dirty="0">
              <a:solidFill>
                <a:srgbClr val="0FAB7D"/>
              </a:solidFill>
            </a:endParaRPr>
          </a:p>
          <a:p>
            <a:r>
              <a:rPr lang="en-US" sz="2400" dirty="0">
                <a:solidFill>
                  <a:srgbClr val="0FAB7D"/>
                </a:solidFill>
              </a:rPr>
              <a:t> 2. Visualize trends and summaries </a:t>
            </a:r>
            <a:endParaRPr lang="en-US" dirty="0">
              <a:solidFill>
                <a:srgbClr val="0FAB7D"/>
              </a:solidFill>
            </a:endParaRPr>
          </a:p>
          <a:p>
            <a:r>
              <a:rPr lang="en-US" sz="2400" dirty="0">
                <a:solidFill>
                  <a:srgbClr val="0FAB7D"/>
                </a:solidFill>
              </a:rPr>
              <a:t>3. Generate future sales predictions </a:t>
            </a:r>
            <a:endParaRPr lang="en-US" dirty="0">
              <a:solidFill>
                <a:srgbClr val="0FAB7D"/>
              </a:solidFill>
            </a:endParaRPr>
          </a:p>
          <a:p>
            <a:r>
              <a:rPr lang="en-US" sz="2400" dirty="0">
                <a:solidFill>
                  <a:srgbClr val="0FAB7D"/>
                </a:solidFill>
              </a:rPr>
              <a:t>4. Download reports and insights</a:t>
            </a:r>
          </a:p>
          <a:p>
            <a:endParaRPr lang="en-US" sz="2400" dirty="0">
              <a:solidFill>
                <a:srgbClr val="0FAB7D"/>
              </a:solidFill>
            </a:endParaRPr>
          </a:p>
        </p:txBody>
      </p:sp>
      <p:pic>
        <p:nvPicPr>
          <p:cNvPr id="2" name="Picture 1" descr="A screenshot of a data analysis&#10;&#10;AI-generated content may be incorrect.">
            <a:extLst>
              <a:ext uri="{FF2B5EF4-FFF2-40B4-BE49-F238E27FC236}">
                <a16:creationId xmlns:a16="http://schemas.microsoft.com/office/drawing/2014/main" id="{597AAB98-0735-884F-23A8-D5528D2D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735" y="1709668"/>
            <a:ext cx="7099577" cy="39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4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B9C1C-BCEE-5B00-C100-70093BAB58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5" name="Picture 4" descr="A group of people looking at a graph&#10;&#10;AI-generated content may be incorrect.">
            <a:extLst>
              <a:ext uri="{FF2B5EF4-FFF2-40B4-BE49-F238E27FC236}">
                <a16:creationId xmlns:a16="http://schemas.microsoft.com/office/drawing/2014/main" id="{4DC9E114-2279-1D4B-7F4D-4B4EEC35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319" y="1148523"/>
            <a:ext cx="3180522" cy="4792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1F5EB-AA82-39F4-BBC6-E5F9AC26D338}"/>
              </a:ext>
            </a:extLst>
          </p:cNvPr>
          <p:cNvSpPr txBox="1"/>
          <p:nvPr/>
        </p:nvSpPr>
        <p:spPr>
          <a:xfrm>
            <a:off x="302491" y="142240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047954"/>
                </a:solidFill>
                <a:latin typeface="Berlin Sans FB"/>
              </a:rPr>
              <a:t>End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9389-2C0F-E138-FF0B-94E35BC05A5F}"/>
              </a:ext>
            </a:extLst>
          </p:cNvPr>
          <p:cNvSpPr txBox="1"/>
          <p:nvPr/>
        </p:nvSpPr>
        <p:spPr>
          <a:xfrm>
            <a:off x="302491" y="2115127"/>
            <a:ext cx="318192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FAB7D"/>
                </a:solidFill>
              </a:rPr>
              <a:t>- Business analysts </a:t>
            </a:r>
          </a:p>
          <a:p>
            <a:r>
              <a:rPr lang="en-US" sz="2000" b="1">
                <a:solidFill>
                  <a:srgbClr val="0FAB7D"/>
                </a:solidFill>
              </a:rPr>
              <a:t>- Marketing teams </a:t>
            </a:r>
          </a:p>
          <a:p>
            <a:r>
              <a:rPr lang="en-US" sz="2000" b="1">
                <a:solidFill>
                  <a:srgbClr val="0FAB7D"/>
                </a:solidFill>
              </a:rPr>
              <a:t>- Inventory managers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40964-C520-7845-2262-5FCE62A5AE93}"/>
              </a:ext>
            </a:extLst>
          </p:cNvPr>
          <p:cNvSpPr txBox="1"/>
          <p:nvPr/>
        </p:nvSpPr>
        <p:spPr>
          <a:xfrm>
            <a:off x="302491" y="35467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047954"/>
                </a:solidFill>
                <a:latin typeface="Berlin Sans FB"/>
              </a:rPr>
              <a:t>Key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27D50-3650-9069-9EF9-6561DC1FE209}"/>
              </a:ext>
            </a:extLst>
          </p:cNvPr>
          <p:cNvSpPr txBox="1"/>
          <p:nvPr/>
        </p:nvSpPr>
        <p:spPr>
          <a:xfrm>
            <a:off x="302491" y="4378036"/>
            <a:ext cx="3505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FAB7D"/>
                </a:solidFill>
              </a:rPr>
              <a:t>- Upload sales data </a:t>
            </a:r>
          </a:p>
          <a:p>
            <a:r>
              <a:rPr lang="en-US" sz="2000">
                <a:solidFill>
                  <a:srgbClr val="0FAB7D"/>
                </a:solidFill>
              </a:rPr>
              <a:t>- View charts and insights </a:t>
            </a:r>
          </a:p>
          <a:p>
            <a:r>
              <a:rPr lang="en-US" sz="2000">
                <a:solidFill>
                  <a:srgbClr val="0FAB7D"/>
                </a:solidFill>
              </a:rPr>
              <a:t>- Predict future sales </a:t>
            </a:r>
          </a:p>
          <a:p>
            <a:r>
              <a:rPr lang="en-US" sz="2000">
                <a:solidFill>
                  <a:srgbClr val="0FAB7D"/>
                </a:solidFill>
              </a:rPr>
              <a:t>- Export reports</a:t>
            </a:r>
          </a:p>
        </p:txBody>
      </p:sp>
    </p:spTree>
    <p:extLst>
      <p:ext uri="{BB962C8B-B14F-4D97-AF65-F5344CB8AC3E}">
        <p14:creationId xmlns:p14="http://schemas.microsoft.com/office/powerpoint/2010/main" val="86864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AEAB-1282-5D0E-B5D3-2E04441CC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570FD-BE9E-6370-534D-B9D873921926}"/>
              </a:ext>
            </a:extLst>
          </p:cNvPr>
          <p:cNvSpPr txBox="1"/>
          <p:nvPr/>
        </p:nvSpPr>
        <p:spPr>
          <a:xfrm>
            <a:off x="141357" y="2073966"/>
            <a:ext cx="8474765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1-</a:t>
            </a:r>
            <a:r>
              <a:rPr lang="en-US" sz="2000" dirty="0">
                <a:solidFill>
                  <a:srgbClr val="336EA8"/>
                </a:solidFill>
              </a:rPr>
              <a:t> Dataset:</a:t>
            </a:r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rgbClr val="336EA8"/>
                </a:solidFill>
              </a:rPr>
              <a:t>Superstore data (2011–2015), 24 columns, 51,290 rows</a:t>
            </a:r>
            <a:endParaRPr lang="en-US" dirty="0">
              <a:solidFill>
                <a:srgbClr val="336EA8"/>
              </a:solidFill>
            </a:endParaRPr>
          </a:p>
          <a:p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2-</a:t>
            </a:r>
            <a:r>
              <a:rPr lang="en-US" sz="2000" dirty="0">
                <a:solidFill>
                  <a:srgbClr val="336EA8"/>
                </a:solidFill>
              </a:rPr>
              <a:t> Structure:</a:t>
            </a:r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rgbClr val="336EA8"/>
                </a:solidFill>
              </a:rPr>
              <a:t>Relational data – Orders, Products, Customers</a:t>
            </a:r>
            <a:endParaRPr lang="en-US" dirty="0">
              <a:solidFill>
                <a:srgbClr val="336EA8"/>
              </a:solidFill>
            </a:endParaRPr>
          </a:p>
          <a:p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3-</a:t>
            </a:r>
            <a:r>
              <a:rPr lang="en-US" sz="2000" dirty="0">
                <a:solidFill>
                  <a:srgbClr val="336EA8"/>
                </a:solidFill>
              </a:rPr>
              <a:t> Flow:</a:t>
            </a:r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rgbClr val="336EA8"/>
                </a:solidFill>
              </a:rPr>
              <a:t>Raw data → Cleaning → Feature extraction → Forecasting model</a:t>
            </a:r>
            <a:endParaRPr lang="en-US" dirty="0">
              <a:solidFill>
                <a:srgbClr val="336EA8"/>
              </a:solidFill>
            </a:endParaRPr>
          </a:p>
          <a:p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4-</a:t>
            </a:r>
            <a:r>
              <a:rPr lang="en-US" sz="2000" dirty="0">
                <a:solidFill>
                  <a:srgbClr val="336EA8"/>
                </a:solidFill>
              </a:rPr>
              <a:t> Format:</a:t>
            </a:r>
            <a:endParaRPr lang="en-US" dirty="0">
              <a:solidFill>
                <a:srgbClr val="336EA8"/>
              </a:solidFill>
            </a:endParaRPr>
          </a:p>
          <a:p>
            <a:r>
              <a:rPr lang="en-US" sz="2000" dirty="0">
                <a:solidFill>
                  <a:srgbClr val="336EA8"/>
                </a:solidFill>
              </a:rPr>
              <a:t>The dataset is stored as a CSV file (superstore_dataset2011-2015.csv), encoded in ISO-8859-1, containing 24 columns and 51,290 rows.</a:t>
            </a:r>
            <a:endParaRPr lang="en-US" dirty="0">
              <a:solidFill>
                <a:srgbClr val="336EA8"/>
              </a:solidFill>
            </a:endParaRP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46A0A-F778-972E-D0CB-D909A3A11119}"/>
              </a:ext>
            </a:extLst>
          </p:cNvPr>
          <p:cNvSpPr txBox="1"/>
          <p:nvPr/>
        </p:nvSpPr>
        <p:spPr>
          <a:xfrm>
            <a:off x="141356" y="1201531"/>
            <a:ext cx="381441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47954"/>
                </a:solidFill>
              </a:rPr>
              <a:t>Data Structure</a:t>
            </a:r>
          </a:p>
          <a:p>
            <a:endParaRPr lang="en-US"/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F7E66AE-BC3F-BA47-6EFB-11D90061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17" y="971826"/>
            <a:ext cx="3324087" cy="4991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756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2B7F5F-8263-D65B-0872-ED3C887C6ACF}"/>
              </a:ext>
            </a:extLst>
          </p:cNvPr>
          <p:cNvSpPr txBox="1"/>
          <p:nvPr/>
        </p:nvSpPr>
        <p:spPr>
          <a:xfrm>
            <a:off x="262835" y="2316922"/>
            <a:ext cx="693972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336EA8"/>
                </a:solidFill>
              </a:rPr>
              <a:t>1</a:t>
            </a:r>
            <a:r>
              <a:rPr lang="en-US" sz="1800" b="1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srgbClr val="336EA8"/>
                </a:solidFill>
              </a:rPr>
              <a:t>Language:</a:t>
            </a:r>
            <a:r>
              <a:rPr lang="en-US" sz="1800" b="1" dirty="0">
                <a:solidFill>
                  <a:srgbClr val="0FAB7D"/>
                </a:solidFill>
              </a:rPr>
              <a:t> Python </a:t>
            </a:r>
          </a:p>
          <a:p>
            <a:endParaRPr lang="en-US" sz="1800" b="1" dirty="0">
              <a:solidFill>
                <a:srgbClr val="336EA8"/>
              </a:solidFill>
            </a:endParaRPr>
          </a:p>
          <a:p>
            <a:r>
              <a:rPr lang="en-US" sz="1800" b="1" dirty="0">
                <a:solidFill>
                  <a:srgbClr val="336EA8"/>
                </a:solidFill>
              </a:rPr>
              <a:t>2</a:t>
            </a:r>
            <a:r>
              <a:rPr lang="en-US" sz="1800" b="1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srgbClr val="336EA8"/>
                </a:solidFill>
              </a:rPr>
              <a:t>Libraries: </a:t>
            </a:r>
            <a:r>
              <a:rPr lang="en-US" sz="1800" b="1" dirty="0">
                <a:solidFill>
                  <a:srgbClr val="0FAB7D"/>
                </a:solidFill>
              </a:rPr>
              <a:t>- Pandas, NumPy - Matplotlib, </a:t>
            </a:r>
            <a:r>
              <a:rPr lang="en-US" sz="1800" b="1" err="1">
                <a:solidFill>
                  <a:srgbClr val="0FAB7D"/>
                </a:solidFill>
              </a:rPr>
              <a:t>Seaborn,Plotly</a:t>
            </a:r>
            <a:r>
              <a:rPr lang="en-US" sz="1800" b="1" dirty="0">
                <a:solidFill>
                  <a:srgbClr val="0FAB7D"/>
                </a:solidFill>
              </a:rPr>
              <a:t> - Scikit-learn</a:t>
            </a:r>
            <a:r>
              <a:rPr lang="en-US" sz="1800" b="1" dirty="0">
                <a:solidFill>
                  <a:srgbClr val="336EA8"/>
                </a:solidFill>
              </a:rPr>
              <a:t> </a:t>
            </a:r>
            <a:endParaRPr lang="en-US"/>
          </a:p>
          <a:p>
            <a:endParaRPr lang="en-US" sz="1800" b="1" dirty="0">
              <a:solidFill>
                <a:srgbClr val="336EA8"/>
              </a:solidFill>
            </a:endParaRPr>
          </a:p>
          <a:p>
            <a:r>
              <a:rPr lang="en-US" sz="1800" b="1" dirty="0">
                <a:solidFill>
                  <a:srgbClr val="336EA8"/>
                </a:solidFill>
              </a:rPr>
              <a:t>3</a:t>
            </a:r>
            <a:r>
              <a:rPr lang="en-US" sz="1800" b="1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srgbClr val="336EA8"/>
                </a:solidFill>
              </a:rPr>
              <a:t>Tools: - </a:t>
            </a:r>
          </a:p>
          <a:p>
            <a:endParaRPr lang="en-US" sz="1800" b="1" dirty="0">
              <a:solidFill>
                <a:srgbClr val="0FAB7D"/>
              </a:solidFill>
            </a:endParaRPr>
          </a:p>
          <a:p>
            <a:r>
              <a:rPr lang="en-US" sz="1800" b="1" dirty="0" err="1">
                <a:solidFill>
                  <a:srgbClr val="0FAB7D"/>
                </a:solidFill>
              </a:rPr>
              <a:t>Jupyter</a:t>
            </a:r>
            <a:r>
              <a:rPr lang="en-US" sz="1800" b="1" dirty="0">
                <a:solidFill>
                  <a:srgbClr val="0FAB7D"/>
                </a:solidFill>
              </a:rPr>
              <a:t> Notebook (data analysis &amp; modeling)</a:t>
            </a:r>
          </a:p>
          <a:p>
            <a:endParaRPr lang="en-US" sz="1800" b="1" dirty="0">
              <a:solidFill>
                <a:srgbClr val="0FAB7D"/>
              </a:solidFill>
            </a:endParaRPr>
          </a:p>
          <a:p>
            <a:r>
              <a:rPr lang="en-US" sz="1800" b="1" dirty="0">
                <a:solidFill>
                  <a:srgbClr val="0FAB7D"/>
                </a:solidFill>
              </a:rPr>
              <a:t>Power BI (interactive dashboards &amp; reports) </a:t>
            </a:r>
          </a:p>
          <a:p>
            <a:endParaRPr lang="en-US" sz="1800" b="1" dirty="0">
              <a:solidFill>
                <a:srgbClr val="0FAB7D"/>
              </a:solidFill>
            </a:endParaRPr>
          </a:p>
          <a:p>
            <a:r>
              <a:rPr lang="en-US" sz="1800" b="1" dirty="0">
                <a:solidFill>
                  <a:srgbClr val="0FAB7D"/>
                </a:solidFill>
              </a:rPr>
              <a:t>Git &amp; GitHub (version control &amp; code collaboration) </a:t>
            </a:r>
            <a:endParaRPr lang="en-US" sz="1800" dirty="0">
              <a:solidFill>
                <a:srgbClr val="0FAB7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9E07F-406B-C48B-7C11-16F5485E6031}"/>
              </a:ext>
            </a:extLst>
          </p:cNvPr>
          <p:cNvSpPr txBox="1"/>
          <p:nvPr/>
        </p:nvSpPr>
        <p:spPr>
          <a:xfrm>
            <a:off x="264668" y="1393512"/>
            <a:ext cx="63981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047954"/>
                </a:solidFill>
              </a:rPr>
              <a:t>Technologies &amp; Tools Used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5FD170-F085-467C-B485-A64B47DE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31" t="15240" r="68996" b="25365"/>
          <a:stretch/>
        </p:blipFill>
        <p:spPr>
          <a:xfrm>
            <a:off x="7533831" y="949739"/>
            <a:ext cx="4384185" cy="5835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556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974D4-5E69-ADF6-567A-8688B1B66553}"/>
              </a:ext>
            </a:extLst>
          </p:cNvPr>
          <p:cNvSpPr txBox="1"/>
          <p:nvPr/>
        </p:nvSpPr>
        <p:spPr>
          <a:xfrm>
            <a:off x="195943" y="1436915"/>
            <a:ext cx="8414656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47954"/>
                </a:solidFill>
              </a:rPr>
              <a:t>Status: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336EA8"/>
                </a:solidFill>
              </a:rPr>
              <a:t>   Local prototype developed using </a:t>
            </a:r>
            <a:r>
              <a:rPr lang="en-US" sz="1600" b="1" dirty="0" err="1">
                <a:solidFill>
                  <a:srgbClr val="336EA8"/>
                </a:solidFill>
              </a:rPr>
              <a:t>Jupyter</a:t>
            </a:r>
            <a:r>
              <a:rPr lang="en-US" sz="1600" b="1" dirty="0">
                <a:solidFill>
                  <a:srgbClr val="336EA8"/>
                </a:solidFill>
              </a:rPr>
              <a:t> Notebook and Power BI.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047954"/>
                </a:solidFill>
              </a:rPr>
              <a:t>Models Tested: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336EA8"/>
                </a:solidFill>
              </a:rPr>
              <a:t>   - </a:t>
            </a:r>
            <a:r>
              <a:rPr lang="en-US" sz="1600" b="1" dirty="0" err="1">
                <a:solidFill>
                  <a:srgbClr val="336EA8"/>
                </a:solidFill>
              </a:rPr>
              <a:t>ExtraTreesRegressor</a:t>
            </a:r>
            <a:r>
              <a:rPr lang="en-US" sz="1600" b="1" dirty="0">
                <a:solidFill>
                  <a:srgbClr val="336EA8"/>
                </a:solidFill>
              </a:rPr>
              <a:t>, </a:t>
            </a:r>
            <a:r>
              <a:rPr lang="en-US" sz="1600" b="1" dirty="0" err="1">
                <a:solidFill>
                  <a:srgbClr val="336EA8"/>
                </a:solidFill>
              </a:rPr>
              <a:t>RandomForest</a:t>
            </a:r>
            <a:r>
              <a:rPr lang="en-US" sz="1600" b="1" dirty="0">
                <a:solidFill>
                  <a:srgbClr val="336EA8"/>
                </a:solidFill>
              </a:rPr>
              <a:t>, </a:t>
            </a:r>
            <a:r>
              <a:rPr lang="en-US" sz="1600" b="1" dirty="0" err="1">
                <a:solidFill>
                  <a:srgbClr val="336EA8"/>
                </a:solidFill>
              </a:rPr>
              <a:t>NGBRegressor</a:t>
            </a:r>
            <a:r>
              <a:rPr lang="en-US" sz="1600" b="1" dirty="0">
                <a:solidFill>
                  <a:srgbClr val="336EA8"/>
                </a:solidFill>
              </a:rPr>
              <a:t>, </a:t>
            </a:r>
            <a:r>
              <a:rPr lang="en-US" sz="1600" b="1" dirty="0" err="1">
                <a:solidFill>
                  <a:srgbClr val="336EA8"/>
                </a:solidFill>
              </a:rPr>
              <a:t>XGBoost</a:t>
            </a:r>
            <a:r>
              <a:rPr lang="en-US" sz="1600" b="1" dirty="0">
                <a:solidFill>
                  <a:srgbClr val="336EA8"/>
                </a:solidFill>
              </a:rPr>
              <a:t>, SVR, KNN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047954"/>
                </a:solidFill>
              </a:rPr>
              <a:t>Best Model: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336EA8"/>
                </a:solidFill>
              </a:rPr>
              <a:t>    </a:t>
            </a:r>
            <a:r>
              <a:rPr lang="en-US" sz="1600" b="1" dirty="0" err="1">
                <a:solidFill>
                  <a:srgbClr val="336EA8"/>
                </a:solidFill>
              </a:rPr>
              <a:t>ExtraTreesRegressor</a:t>
            </a:r>
            <a:r>
              <a:rPr lang="en-US" sz="1600" b="1" dirty="0">
                <a:solidFill>
                  <a:srgbClr val="336EA8"/>
                </a:solidFill>
              </a:rPr>
              <a:t> (R² = 0.984, MAE = 10.32, Training Time = 3.59s)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047954"/>
                </a:solidFill>
              </a:rPr>
              <a:t>Testing: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336EA8"/>
                </a:solidFill>
              </a:rPr>
              <a:t>   Model evaluation based on R² score, MAE, and MSE using historical sales data.</a:t>
            </a:r>
            <a:r>
              <a:rPr lang="en-US" sz="1600" b="1" dirty="0">
                <a:solidFill>
                  <a:srgbClr val="047954"/>
                </a:solidFill>
              </a:rPr>
              <a:t>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047954"/>
                </a:solidFill>
              </a:rPr>
              <a:t>Feedback: </a:t>
            </a:r>
          </a:p>
          <a:p>
            <a:endParaRPr lang="en-US" sz="1600" b="1" dirty="0">
              <a:solidFill>
                <a:srgbClr val="047954"/>
              </a:solidFill>
            </a:endParaRPr>
          </a:p>
          <a:p>
            <a:r>
              <a:rPr lang="en-US" sz="1600" b="1" dirty="0">
                <a:solidFill>
                  <a:srgbClr val="336EA8"/>
                </a:solidFill>
              </a:rPr>
              <a:t>   Under internal team review and quality checks. 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3C848A-ED33-E23E-3CDD-DACD85B9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2846" r="33892" b="813"/>
          <a:stretch/>
        </p:blipFill>
        <p:spPr>
          <a:xfrm>
            <a:off x="8205702" y="925285"/>
            <a:ext cx="3657577" cy="5182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9B288-29B6-CB3B-1D60-F6F4A2E2D045}"/>
              </a:ext>
            </a:extLst>
          </p:cNvPr>
          <p:cNvSpPr txBox="1"/>
          <p:nvPr/>
        </p:nvSpPr>
        <p:spPr>
          <a:xfrm>
            <a:off x="1789118" y="759953"/>
            <a:ext cx="6311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47954"/>
                </a:solidFill>
              </a:rPr>
              <a:t>Live Prototype &amp;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8102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C0567-D805-F96C-0F0F-EE3A7A3E90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EC1D3-DEAB-4CDF-D57D-E0E8F460A8C7}"/>
              </a:ext>
            </a:extLst>
          </p:cNvPr>
          <p:cNvSpPr txBox="1"/>
          <p:nvPr/>
        </p:nvSpPr>
        <p:spPr>
          <a:xfrm>
            <a:off x="240040" y="1267250"/>
            <a:ext cx="30167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rgbClr val="047954"/>
                </a:solidFill>
              </a:rPr>
              <a:t>Deliverables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36A2C-1DB0-B39D-5BB0-FCDE6BDDB549}"/>
              </a:ext>
            </a:extLst>
          </p:cNvPr>
          <p:cNvSpPr txBox="1"/>
          <p:nvPr/>
        </p:nvSpPr>
        <p:spPr>
          <a:xfrm>
            <a:off x="242637" y="2087478"/>
            <a:ext cx="73352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36EA8"/>
                </a:solidFill>
              </a:rPr>
              <a:t>Final Deliverables:</a:t>
            </a:r>
          </a:p>
          <a:p>
            <a:endParaRPr lang="en-US" sz="2000" b="1" dirty="0">
              <a:solidFill>
                <a:srgbClr val="336EA8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Cleaned dataset </a:t>
            </a:r>
            <a:endParaRPr lang="en-US">
              <a:solidFill>
                <a:srgbClr val="0FAB7D"/>
              </a:solidFill>
            </a:endParaRPr>
          </a:p>
          <a:p>
            <a:endParaRPr lang="en-US" sz="2000" b="1" dirty="0">
              <a:solidFill>
                <a:srgbClr val="0FAB7D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EDA report with charts</a:t>
            </a:r>
            <a:endParaRPr lang="en-US">
              <a:solidFill>
                <a:srgbClr val="0FAB7D"/>
              </a:solidFill>
            </a:endParaRPr>
          </a:p>
          <a:p>
            <a:endParaRPr lang="en-US" sz="2000" b="1" dirty="0">
              <a:solidFill>
                <a:srgbClr val="0FAB7D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Forecasting model </a:t>
            </a:r>
            <a:endParaRPr lang="en-US">
              <a:solidFill>
                <a:srgbClr val="0FAB7D"/>
              </a:solidFill>
            </a:endParaRPr>
          </a:p>
          <a:p>
            <a:endParaRPr lang="en-US" sz="2000" b="1" dirty="0">
              <a:solidFill>
                <a:srgbClr val="0FAB7D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PowerPoint presentation </a:t>
            </a:r>
            <a:endParaRPr lang="en-US">
              <a:solidFill>
                <a:srgbClr val="0FAB7D"/>
              </a:solidFill>
            </a:endParaRPr>
          </a:p>
          <a:p>
            <a:endParaRPr lang="en-US" sz="2000" b="1" dirty="0">
              <a:solidFill>
                <a:srgbClr val="0FAB7D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GitHub code repository </a:t>
            </a:r>
            <a:endParaRPr lang="en-US">
              <a:solidFill>
                <a:srgbClr val="0FAB7D"/>
              </a:solidFill>
            </a:endParaRPr>
          </a:p>
          <a:p>
            <a:endParaRPr lang="en-US" sz="2000" b="1" dirty="0">
              <a:solidFill>
                <a:srgbClr val="0FAB7D"/>
              </a:solidFill>
            </a:endParaRPr>
          </a:p>
          <a:p>
            <a:r>
              <a:rPr lang="en-US" sz="2000" b="1" dirty="0">
                <a:solidFill>
                  <a:srgbClr val="0FAB7D"/>
                </a:solidFill>
              </a:rPr>
              <a:t>- Model comparison report with evaluation metrics table</a:t>
            </a:r>
            <a:r>
              <a:rPr lang="en-US" sz="1100" dirty="0">
                <a:solidFill>
                  <a:srgbClr val="0FAB7D"/>
                </a:solidFill>
              </a:rPr>
              <a:t>. </a:t>
            </a:r>
          </a:p>
        </p:txBody>
      </p:sp>
      <p:pic>
        <p:nvPicPr>
          <p:cNvPr id="7" name="Picture 6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35E04A59-FBAB-EF2B-6A29-DAF5C099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21" y="1092869"/>
            <a:ext cx="3418975" cy="5153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467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6EB7F6-925A-AF45-F5B9-E24675FFDFD5}"/>
              </a:ext>
            </a:extLst>
          </p:cNvPr>
          <p:cNvSpPr txBox="1"/>
          <p:nvPr/>
        </p:nvSpPr>
        <p:spPr>
          <a:xfrm>
            <a:off x="2774334" y="714188"/>
            <a:ext cx="66364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Team Members &amp; Their Roles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ED67F-C375-2421-6606-B5979590B5E2}"/>
              </a:ext>
            </a:extLst>
          </p:cNvPr>
          <p:cNvSpPr txBox="1"/>
          <p:nvPr/>
        </p:nvSpPr>
        <p:spPr>
          <a:xfrm>
            <a:off x="192505" y="1957137"/>
            <a:ext cx="727509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dirty="0">
                <a:solidFill>
                  <a:srgbClr val="047954"/>
                </a:solidFill>
              </a:rPr>
              <a:t> </a:t>
            </a:r>
            <a:r>
              <a:rPr lang="en-US" sz="2000" b="1" dirty="0">
                <a:solidFill>
                  <a:srgbClr val="047954"/>
                </a:solidFill>
              </a:rPr>
              <a:t>Team Members</a:t>
            </a:r>
            <a:r>
              <a:rPr lang="en-US" sz="2000" dirty="0">
                <a:solidFill>
                  <a:srgbClr val="047954"/>
                </a:solidFill>
              </a:rPr>
              <a:t>:</a:t>
            </a:r>
          </a:p>
          <a:p>
            <a:endParaRPr lang="en-US" sz="1800" dirty="0">
              <a:solidFill>
                <a:srgbClr val="0FAB7D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Mohamed Diaa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Data analysis, Documentation</a:t>
            </a:r>
          </a:p>
          <a:p>
            <a:pPr marL="228600" indent="-228600">
              <a:buFont typeface=""/>
              <a:buChar char="•"/>
            </a:pPr>
            <a:endParaRPr lang="en-US" sz="1800" dirty="0"/>
          </a:p>
          <a:p>
            <a:pPr marL="228600" indent="-22860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Mohamed Sayed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Exploratory data analysis ,Data cleaning</a:t>
            </a:r>
            <a:endParaRPr lang="en-US" dirty="0">
              <a:solidFill>
                <a:srgbClr val="336EA8"/>
              </a:solidFill>
            </a:endParaRPr>
          </a:p>
          <a:p>
            <a:pPr marL="228600" indent="-228600">
              <a:buFont typeface=""/>
              <a:buChar char="•"/>
            </a:pPr>
            <a:endParaRPr lang="en-US" sz="1800" dirty="0"/>
          </a:p>
          <a:p>
            <a:pPr marL="285750" indent="-28575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Abdallah Ashraf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model development ,Power Bi</a:t>
            </a:r>
          </a:p>
          <a:p>
            <a:pPr marL="228600" indent="-228600">
              <a:buFont typeface=""/>
              <a:buChar char="•"/>
            </a:pPr>
            <a:endParaRPr lang="en-US" sz="1800" dirty="0"/>
          </a:p>
          <a:p>
            <a:pPr marL="228600" indent="-22860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Ismail Mahmoud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Presentation design, Power Bi </a:t>
            </a:r>
          </a:p>
          <a:p>
            <a:pPr marL="228600" indent="-228600">
              <a:buFont typeface=""/>
              <a:buChar char="•"/>
            </a:pPr>
            <a:endParaRPr lang="en-US" sz="1800" dirty="0"/>
          </a:p>
          <a:p>
            <a:pPr marL="228600" indent="-22860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Abdelrahman Fawad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Data cleaning and feature engineering</a:t>
            </a:r>
          </a:p>
          <a:p>
            <a:pPr marL="228600" indent="-228600">
              <a:buFont typeface=""/>
              <a:buChar char="•"/>
            </a:pPr>
            <a:endParaRPr lang="en-US" sz="1800" dirty="0"/>
          </a:p>
          <a:p>
            <a:pPr marL="228600" indent="-228600">
              <a:buFont typeface=""/>
              <a:buChar char="•"/>
            </a:pPr>
            <a:r>
              <a:rPr lang="en-US" sz="1800" dirty="0">
                <a:solidFill>
                  <a:srgbClr val="0FAB7D"/>
                </a:solidFill>
              </a:rPr>
              <a:t>Abdelrahman Adel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336EA8"/>
                </a:solidFill>
              </a:rPr>
              <a:t>Model evaluation and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8E472-821B-DA20-A7B0-FB394AB4410D}"/>
              </a:ext>
            </a:extLst>
          </p:cNvPr>
          <p:cNvSpPr txBox="1"/>
          <p:nvPr/>
        </p:nvSpPr>
        <p:spPr>
          <a:xfrm>
            <a:off x="7581900" y="1957137"/>
            <a:ext cx="3655594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endParaRPr lang="en-US" sz="2000" dirty="0"/>
          </a:p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047954"/>
                </a:solidFill>
              </a:rPr>
              <a:t>Communication Tools</a:t>
            </a:r>
            <a:r>
              <a:rPr lang="en-US" sz="2400" dirty="0"/>
              <a:t>:</a:t>
            </a:r>
          </a:p>
          <a:p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rgbClr val="0FAB7D"/>
                </a:solidFill>
              </a:rPr>
              <a:t>WhatsApp,</a:t>
            </a:r>
          </a:p>
          <a:p>
            <a:pPr marL="228600" indent="-228600">
              <a:buFont typeface=""/>
              <a:buChar char="•"/>
            </a:pPr>
            <a:endParaRPr lang="en-US" sz="2000" dirty="0">
              <a:solidFill>
                <a:srgbClr val="0FAB7D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rgbClr val="0FAB7D"/>
                </a:solidFill>
              </a:rPr>
              <a:t>Google Docs,</a:t>
            </a:r>
          </a:p>
          <a:p>
            <a:pPr marL="228600" indent="-228600">
              <a:buFont typeface=""/>
              <a:buChar char="•"/>
            </a:pPr>
            <a:endParaRPr lang="en-US" sz="2000" dirty="0">
              <a:solidFill>
                <a:srgbClr val="0FAB7D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rgbClr val="0FAB7D"/>
                </a:solidFill>
              </a:rPr>
              <a:t> GitHub,</a:t>
            </a:r>
          </a:p>
          <a:p>
            <a:pPr marL="228600" indent="-228600">
              <a:buFont typeface=""/>
              <a:buChar char="•"/>
            </a:pPr>
            <a:endParaRPr lang="en-US" sz="2000" dirty="0">
              <a:solidFill>
                <a:srgbClr val="0FAB7D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 err="1">
                <a:solidFill>
                  <a:srgbClr val="0FAB7D"/>
                </a:solidFill>
              </a:rPr>
              <a:t>linkedin</a:t>
            </a:r>
            <a:endParaRPr lang="en-US" sz="2000" dirty="0">
              <a:solidFill>
                <a:srgbClr val="0F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</dc:creator>
  <cp:revision>292</cp:revision>
  <dcterms:created xsi:type="dcterms:W3CDTF">2024-03-14T10:03:54Z</dcterms:created>
  <dcterms:modified xsi:type="dcterms:W3CDTF">2025-05-11T20:42:37Z</dcterms:modified>
</cp:coreProperties>
</file>